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0"/>
  </p:notesMasterIdLst>
  <p:handoutMasterIdLst>
    <p:handoutMasterId r:id="rId21"/>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 id="415" r:id="rId19"/>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2"/>
            <p14:sldId id="413"/>
            <p14:sldId id="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89331" autoAdjust="0"/>
  </p:normalViewPr>
  <p:slideViewPr>
    <p:cSldViewPr snapToGrid="0">
      <p:cViewPr varScale="1">
        <p:scale>
          <a:sx n="94" d="100"/>
          <a:sy n="94" d="100"/>
        </p:scale>
        <p:origin x="888" y="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edo2\Desktop\SCEJYokohama\jupyters\forc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xmlns:c16r2="http://schemas.microsoft.com/office/drawing/2015/06/char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1233064640"/>
        <c:axId val="-1233072256"/>
      </c:barChart>
      <c:catAx>
        <c:axId val="-12330646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33072256"/>
        <c:crosses val="autoZero"/>
        <c:auto val="1"/>
        <c:lblAlgn val="ctr"/>
        <c:lblOffset val="100"/>
        <c:noMultiLvlLbl val="0"/>
      </c:catAx>
      <c:valAx>
        <c:axId val="-123307225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33064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580927384076991E-2"/>
          <c:y val="6.8866287547389923E-2"/>
          <c:w val="0.88071084864391946"/>
          <c:h val="0.82373432487605736"/>
        </c:manualLayout>
      </c:layout>
      <c:scatterChart>
        <c:scatterStyle val="smoothMarker"/>
        <c:varyColors val="0"/>
        <c:ser>
          <c:idx val="0"/>
          <c:order val="0"/>
          <c:tx>
            <c:strRef>
              <c:f>force!$G$1</c:f>
              <c:strCache>
                <c:ptCount val="1"/>
                <c:pt idx="0">
                  <c:v>Drag force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force!$G$2:$G$10</c:f>
              <c:numCache>
                <c:formatCode>0.00E+00</c:formatCode>
                <c:ptCount val="9"/>
                <c:pt idx="0">
                  <c:v>16.993675890119547</c:v>
                </c:pt>
                <c:pt idx="1">
                  <c:v>10.156630702549633</c:v>
                </c:pt>
                <c:pt idx="2">
                  <c:v>5.9865939904920538</c:v>
                </c:pt>
                <c:pt idx="3">
                  <c:v>5.6580710732724615</c:v>
                </c:pt>
                <c:pt idx="4">
                  <c:v>2.4146234955252539</c:v>
                </c:pt>
                <c:pt idx="5">
                  <c:v>1.2128886822575011</c:v>
                </c:pt>
                <c:pt idx="6">
                  <c:v>0.74921134337110484</c:v>
                </c:pt>
                <c:pt idx="7">
                  <c:v>0.69478024212883938</c:v>
                </c:pt>
                <c:pt idx="8">
                  <c:v>0.61465668144407015</c:v>
                </c:pt>
              </c:numCache>
            </c:numRef>
          </c:yVal>
          <c:smooth val="1"/>
        </c:ser>
        <c:ser>
          <c:idx val="1"/>
          <c:order val="1"/>
          <c:tx>
            <c:strRef>
              <c:f>force!$H$1</c:f>
              <c:strCache>
                <c:ptCount val="1"/>
                <c:pt idx="0">
                  <c:v>Pressure force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force!$H$2:$H$10</c:f>
              <c:numCache>
                <c:formatCode>0.00E+00</c:formatCode>
                <c:ptCount val="9"/>
                <c:pt idx="0">
                  <c:v>9.7801843549490162</c:v>
                </c:pt>
                <c:pt idx="1">
                  <c:v>5.2201654029200917</c:v>
                </c:pt>
                <c:pt idx="2">
                  <c:v>3.0092613887341622</c:v>
                </c:pt>
                <c:pt idx="3">
                  <c:v>1.4361866343609742</c:v>
                </c:pt>
                <c:pt idx="4">
                  <c:v>1.0241539382529397</c:v>
                </c:pt>
                <c:pt idx="5">
                  <c:v>0.90666822503715383</c:v>
                </c:pt>
                <c:pt idx="6">
                  <c:v>1.0491199664298947</c:v>
                </c:pt>
                <c:pt idx="7">
                  <c:v>0.69995384440231512</c:v>
                </c:pt>
                <c:pt idx="8">
                  <c:v>0.83963236166965971</c:v>
                </c:pt>
              </c:numCache>
            </c:numRef>
          </c:yVal>
          <c:smooth val="1"/>
        </c:ser>
        <c:ser>
          <c:idx val="2"/>
          <c:order val="2"/>
          <c:tx>
            <c:strRef>
              <c:f>force!$I$1</c:f>
              <c:strCache>
                <c:ptCount val="1"/>
                <c:pt idx="0">
                  <c:v>GravityForce</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force!$I$2:$I$10</c:f>
              <c:numCache>
                <c:formatCode>0.00E+00</c:formatCode>
                <c:ptCount val="9"/>
                <c:pt idx="0">
                  <c:v>1</c:v>
                </c:pt>
                <c:pt idx="1">
                  <c:v>1</c:v>
                </c:pt>
                <c:pt idx="2">
                  <c:v>1</c:v>
                </c:pt>
                <c:pt idx="3">
                  <c:v>1</c:v>
                </c:pt>
                <c:pt idx="4">
                  <c:v>1</c:v>
                </c:pt>
                <c:pt idx="5">
                  <c:v>1</c:v>
                </c:pt>
                <c:pt idx="6">
                  <c:v>1</c:v>
                </c:pt>
                <c:pt idx="7">
                  <c:v>1</c:v>
                </c:pt>
                <c:pt idx="8">
                  <c:v>1</c:v>
                </c:pt>
              </c:numCache>
            </c:numRef>
          </c:yVal>
          <c:smooth val="1"/>
        </c:ser>
        <c:dLbls>
          <c:showLegendKey val="0"/>
          <c:showVal val="0"/>
          <c:showCatName val="0"/>
          <c:showSerName val="0"/>
          <c:showPercent val="0"/>
          <c:showBubbleSize val="0"/>
        </c:dLbls>
        <c:axId val="-1233075520"/>
        <c:axId val="-1233069536"/>
      </c:scatterChart>
      <c:valAx>
        <c:axId val="-1233075520"/>
        <c:scaling>
          <c:orientation val="minMax"/>
          <c:max val="1.8000000000000002E-2"/>
          <c:min val="2.0000000000000005E-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33069536"/>
        <c:crosses val="autoZero"/>
        <c:crossBetween val="midCat"/>
      </c:valAx>
      <c:valAx>
        <c:axId val="-1233069536"/>
        <c:scaling>
          <c:orientation val="minMax"/>
          <c:max val="18"/>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33075520"/>
        <c:crosses val="autoZero"/>
        <c:crossBetween val="midCat"/>
        <c:majorUnit val="1"/>
      </c:valAx>
      <c:spPr>
        <a:noFill/>
        <a:ln>
          <a:noFill/>
        </a:ln>
        <a:effectLst/>
      </c:spPr>
    </c:plotArea>
    <c:legend>
      <c:legendPos val="t"/>
      <c:layout>
        <c:manualLayout>
          <c:xMode val="edge"/>
          <c:yMode val="edge"/>
          <c:x val="0.63544969378827643"/>
          <c:y val="9.2592592592592587E-2"/>
          <c:w val="0.26798950131233595"/>
          <c:h val="0.179977398658500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xmlns=""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粒子を加速させる。この</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抗力と圧力勾配による力が合わさり発生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3892" y="2838078"/>
            <a:ext cx="8828348"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下杵の速度が大きすぎると気泡の働きにより充填が遅れる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a16="http://schemas.microsoft.com/office/drawing/2014/main" xmlns=""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a16="http://schemas.microsoft.com/office/drawing/2014/main" xmlns=""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a16="http://schemas.microsoft.com/office/drawing/2014/main" xmlns=""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a16="http://schemas.microsoft.com/office/drawing/2014/main" xmlns=""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a16="http://schemas.microsoft.com/office/drawing/2014/main" xmlns=""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xmlns=""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xmlns=""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xmlns=""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a16="http://schemas.microsoft.com/office/drawing/2014/main" xmlns=""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xmlns=""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xmlns=""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a16="http://schemas.microsoft.com/office/drawing/2014/main" xmlns=""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xmlns=""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xmlns=""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xmlns=""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xmlns=""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xmlns=""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xmlns=""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xmlns=""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xmlns=""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xmlns=""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xmlns=""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xmlns=""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xmlns=""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xmlns=""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xmlns=""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xmlns=""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xmlns=""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a16="http://schemas.microsoft.com/office/drawing/2014/main" xmlns=""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xmlns=""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a16="http://schemas.microsoft.com/office/drawing/2014/main" xmlns=""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xmlns=""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646331"/>
          </a:xfrm>
          <a:prstGeom prst="rect">
            <a:avLst/>
          </a:prstGeom>
          <a:solidFill>
            <a:schemeClr val="bg1"/>
          </a:solidFill>
        </p:spPr>
        <p:txBody>
          <a:bodyPr wrap="square" rtlCol="0">
            <a:spAutoFit/>
          </a:bodyPr>
          <a:lstStyle/>
          <a:p>
            <a:pPr algn="ctr"/>
            <a:r>
              <a:rPr kumimoji="1" lang="ja-JP" altLang="en-US" dirty="0" smtClean="0"/>
              <a:t>粒子に加わる鉛直下向きの力</a:t>
            </a:r>
            <a:endParaRPr kumimoji="1" lang="en-US" altLang="ja-JP" dirty="0" smtClean="0"/>
          </a:p>
          <a:p>
            <a:pPr algn="ctr"/>
            <a:r>
              <a:rPr lang="ja-JP" altLang="en-US" dirty="0" smtClean="0"/>
              <a:t>（重力との比）</a:t>
            </a:r>
            <a:endParaRPr kumimoji="1" lang="en-US" altLang="ja-JP" dirty="0" smtClean="0"/>
          </a:p>
        </p:txBody>
      </p:sp>
      <p:sp>
        <p:nvSpPr>
          <p:cNvPr id="25" name="テキスト ボックス 24">
            <a:extLst>
              <a:ext uri="{FF2B5EF4-FFF2-40B4-BE49-F238E27FC236}">
                <a16:creationId xmlns:a16="http://schemas.microsoft.com/office/drawing/2014/main" xmlns=""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抗力が大きさ、持続時間ともに長い。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graphicFrame>
        <p:nvGraphicFramePr>
          <p:cNvPr id="13" name="グラフ 12"/>
          <p:cNvGraphicFramePr>
            <a:graphicFrameLocks/>
          </p:cNvGraphicFramePr>
          <p:nvPr>
            <p:extLst>
              <p:ext uri="{D42A27DB-BD31-4B8C-83A1-F6EECF244321}">
                <p14:modId xmlns:p14="http://schemas.microsoft.com/office/powerpoint/2010/main" val="2522363439"/>
              </p:ext>
            </p:extLst>
          </p:nvPr>
        </p:nvGraphicFramePr>
        <p:xfrm>
          <a:off x="85939" y="1782295"/>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171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xmlns=""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xmlns=""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xmlns=""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xmlns=""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xmlns=""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a16="http://schemas.microsoft.com/office/drawing/2014/main" xmlns=""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作用ならば、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下杵の降下速度が大きいほど充填効率は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上昇する。しかし、これ</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は実現象と矛盾</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する。より複雑な作用原理が存在している。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xmlns=""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xmlns=""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xmlns=""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xmlns=""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a:t>
            </a:r>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a:t>
            </a:r>
            <a:r>
              <a:rPr lang="ja-JP" altLang="en-US" sz="140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の由来</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a16="http://schemas.microsoft.com/office/drawing/2014/main" xmlns=""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原理を明らかにするために、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及び空気の動きを</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xmlns=""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xmlns=""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a16="http://schemas.microsoft.com/office/drawing/2014/main" xmlns=""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xmlns=""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xmlns=""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a:t>流入路の太さは下杵の降下速度に反比例</a:t>
            </a:r>
            <a:endParaRPr lang="en-US" altLang="ja-JP" sz="2400" dirty="0"/>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1388586" y="417817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4410518" y="4600331"/>
            <a:ext cx="669483" cy="1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a:t>下杵の降下速度に比例して</a:t>
            </a:r>
            <a:r>
              <a:rPr lang="ja-JP" altLang="en-US" sz="2400"/>
              <a:t>、粒子が多く流入</a:t>
            </a:r>
            <a:endParaRPr lang="en-US" altLang="ja-JP" sz="2400" dirty="0"/>
          </a:p>
        </p:txBody>
      </p:sp>
      <p:pic>
        <p:nvPicPr>
          <p:cNvPr id="24" name="図 23">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1400894" y="3159028"/>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endCxn id="31" idx="6"/>
          </p:cNvCxnSpPr>
          <p:nvPr/>
        </p:nvCxnSpPr>
        <p:spPr>
          <a:xfrm flipH="1">
            <a:off x="4386034" y="3153745"/>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4968241" y="2560564"/>
            <a:ext cx="4063999" cy="461665"/>
          </a:xfrm>
          <a:prstGeom prst="rect">
            <a:avLst/>
          </a:prstGeom>
          <a:noFill/>
        </p:spPr>
        <p:txBody>
          <a:bodyPr wrap="square" rtlCol="0">
            <a:spAutoFit/>
          </a:bodyPr>
          <a:lstStyle/>
          <a:p>
            <a:r>
              <a:rPr lang="ja-JP" altLang="en-US" sz="2400"/>
              <a:t>粒子は中心部分で流入</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4" name="図 3">
            <a:extLst>
              <a:ext uri="{FF2B5EF4-FFF2-40B4-BE49-F238E27FC236}">
                <a16:creationId xmlns:a16="http://schemas.microsoft.com/office/drawing/2014/main" xmlns="" id="{E3D0B322-9C8B-D248-AE8B-9E127BA0AB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9894" y="1856034"/>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07719" cy="315578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a:t>
            </a:r>
            <a:r>
              <a:rPr lang="ja-JP" altLang="en-US">
                <a:solidFill>
                  <a:srgbClr val="FF0000"/>
                </a:solidFill>
                <a:latin typeface="メイリオ" panose="020B0604030504040204" pitchFamily="50" charset="-128"/>
                <a:ea typeface="メイリオ" panose="020B0604030504040204" pitchFamily="50" charset="-128"/>
              </a:rPr>
              <a:t>の作用</a:t>
            </a:r>
            <a:r>
              <a:rPr lang="ja-JP" altLang="en-US">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作用の強さは下杵の降下速度に比例する。</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xmlns=""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a:t>粒子フラックスの時間変化</a:t>
            </a:r>
          </a:p>
        </p:txBody>
      </p:sp>
      <p:sp>
        <p:nvSpPr>
          <p:cNvPr id="31" name="正方形/長方形 30">
            <a:extLst>
              <a:ext uri="{FF2B5EF4-FFF2-40B4-BE49-F238E27FC236}">
                <a16:creationId xmlns:a16="http://schemas.microsoft.com/office/drawing/2014/main" xmlns=""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xmlns=""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086" y="845450"/>
            <a:ext cx="2774750" cy="2081063"/>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吸引効果は流体抗力と圧力勾配に</a:t>
            </a:r>
            <a:r>
              <a:rPr lang="ja-JP" altLang="en-US" sz="2400" i="1"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よる力</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a:t>
            </a:r>
            <a:r>
              <a:rPr lang="ja-JP" altLang="en-US" sz="2000" dirty="0" smtClean="0">
                <a:latin typeface="メイリオ" panose="020B0604030504040204" pitchFamily="50" charset="-128"/>
                <a:ea typeface="メイリオ" panose="020B0604030504040204" pitchFamily="50" charset="-128"/>
              </a:rPr>
              <a:t>抗力と圧力</a:t>
            </a:r>
            <a:r>
              <a:rPr lang="ja-JP" altLang="en-US" sz="2000" dirty="0">
                <a:latin typeface="メイリオ" panose="020B0604030504040204" pitchFamily="50" charset="-128"/>
                <a:ea typeface="メイリオ" panose="020B0604030504040204" pitchFamily="50" charset="-128"/>
              </a:rPr>
              <a:t>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20"/>
            <a:ext cx="3825236" cy="3754888"/>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201" y="1476376"/>
            <a:ext cx="3780628" cy="3745864"/>
          </a:xfrm>
          <a:prstGeom prst="rect">
            <a:avLst/>
          </a:prstGeom>
        </p:spPr>
      </p:pic>
      <p:sp>
        <p:nvSpPr>
          <p:cNvPr id="13" name="角丸四角形 12">
            <a:extLst>
              <a:ext uri="{FF2B5EF4-FFF2-40B4-BE49-F238E27FC236}">
                <a16:creationId xmlns:a16="http://schemas.microsoft.com/office/drawing/2014/main" xmlns=""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充填初期</a:t>
            </a:r>
            <a:r>
              <a:rPr kumimoji="1" lang="ja-JP" altLang="en-US" dirty="0">
                <a:latin typeface="メイリオ" panose="020B0604030504040204" pitchFamily="50" charset="-128"/>
                <a:ea typeface="メイリオ" panose="020B0604030504040204" pitchFamily="50" charset="-128"/>
              </a:rPr>
              <a:t>の高いフラックス</a:t>
            </a:r>
          </a:p>
        </p:txBody>
      </p:sp>
      <p:sp>
        <p:nvSpPr>
          <p:cNvPr id="15" name="テキスト ボックス 14"/>
          <p:cNvSpPr txBox="1"/>
          <p:nvPr/>
        </p:nvSpPr>
        <p:spPr>
          <a:xfrm>
            <a:off x="990945" y="1098413"/>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粒子に加わる力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286" y="888015"/>
            <a:ext cx="2774750" cy="2081062"/>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281674" y="5514436"/>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24448" y="5599141"/>
            <a:ext cx="8179393" cy="3601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下杵の速度が大きすぎると気泡の働きにより充填が遅れる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977855" y="523825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xmlns=""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39033</TotalTime>
  <Words>1500</Words>
  <Application>Microsoft Office PowerPoint</Application>
  <PresentationFormat>画面に合わせる (4:3)</PresentationFormat>
  <Paragraphs>220</Paragraphs>
  <Slides>16</Slides>
  <Notes>11</Notes>
  <HiddenSlides>6</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16</vt:i4>
      </vt:variant>
    </vt:vector>
  </HeadingPairs>
  <TitlesOfParts>
    <vt:vector size="31"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4518</cp:revision>
  <dcterms:created xsi:type="dcterms:W3CDTF">2018-11-05T05:45:49Z</dcterms:created>
  <dcterms:modified xsi:type="dcterms:W3CDTF">2019-08-07T03:50:47Z</dcterms:modified>
</cp:coreProperties>
</file>